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0"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FC1236-1458-4C79-A322-1CB0F88D8E18}" type="datetimeFigureOut">
              <a:rPr lang="en-US" smtClean="0"/>
              <a:pPr/>
              <a:t>3/4/2010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062BC4-FA45-47F9-A1EB-E4E45EA229C1}"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FC1236-1458-4C79-A322-1CB0F88D8E18}" type="datetimeFigureOut">
              <a:rPr lang="en-US" smtClean="0"/>
              <a:pPr/>
              <a:t>3/4/2010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62BC4-FA45-47F9-A1EB-E4E45EA229C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Hostile Interventions Against Iraq</a:t>
            </a:r>
            <a:br>
              <a:rPr lang="en-US" dirty="0" smtClean="0"/>
            </a:br>
            <a:r>
              <a:rPr lang="en-US" dirty="0" smtClean="0"/>
              <a:t>1991-2004</a:t>
            </a:r>
            <a:endParaRPr lang="en-US" dirty="0"/>
          </a:p>
        </p:txBody>
      </p:sp>
      <p:sp>
        <p:nvSpPr>
          <p:cNvPr id="3" name="Subtitle 2"/>
          <p:cNvSpPr>
            <a:spLocks noGrp="1"/>
          </p:cNvSpPr>
          <p:nvPr>
            <p:ph type="subTitle" idx="1"/>
          </p:nvPr>
        </p:nvSpPr>
        <p:spPr/>
        <p:txBody>
          <a:bodyPr/>
          <a:lstStyle/>
          <a:p>
            <a:r>
              <a:rPr lang="en-US" dirty="0" smtClean="0"/>
              <a:t>Try, try, try again – then succeed and the trouble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000" dirty="0" smtClean="0"/>
              <a:t>After the famous 10/8/02 Senate NIE briefing</a:t>
            </a:r>
          </a:p>
          <a:p>
            <a:pPr>
              <a:buNone/>
            </a:pPr>
            <a:r>
              <a:rPr lang="en-US" sz="2000" dirty="0" smtClean="0"/>
              <a:t>Congressional Resolution authorizing the use of force passes the House 296-133 and the Senate 77 to 23</a:t>
            </a:r>
          </a:p>
          <a:p>
            <a:pPr>
              <a:buNone/>
            </a:pPr>
            <a:endParaRPr lang="en-US" sz="2000" dirty="0" smtClean="0"/>
          </a:p>
          <a:p>
            <a:pPr>
              <a:buNone/>
            </a:pPr>
            <a:r>
              <a:rPr lang="en-US" sz="2000" dirty="0" smtClean="0"/>
              <a:t>Selling the war </a:t>
            </a:r>
          </a:p>
          <a:p>
            <a:pPr>
              <a:buNone/>
            </a:pPr>
            <a:endParaRPr lang="en-US" sz="2000" dirty="0" smtClean="0"/>
          </a:p>
          <a:p>
            <a:pPr>
              <a:buNone/>
            </a:pPr>
            <a:r>
              <a:rPr lang="en-US" sz="2000" dirty="0" smtClean="0"/>
              <a:t>1  Getting international support  UN resolution  1441</a:t>
            </a:r>
          </a:p>
          <a:p>
            <a:pPr>
              <a:buNone/>
            </a:pPr>
            <a:r>
              <a:rPr lang="en-US" sz="2000" dirty="0" smtClean="0"/>
              <a:t>  “material breach” of any part would trigger automatic authorization by the US and other to use “all necessary means”  -- difficult sell</a:t>
            </a:r>
          </a:p>
          <a:p>
            <a:pPr marL="457200" indent="-457200">
              <a:buAutoNum type="arabicPlain" startAt="2"/>
            </a:pPr>
            <a:r>
              <a:rPr lang="en-US" sz="2000" dirty="0" smtClean="0"/>
              <a:t>Managing the reinstitution of weapons inspections by the UN in Iraq and the shell game</a:t>
            </a:r>
          </a:p>
          <a:p>
            <a:pPr marL="457200" indent="-457200">
              <a:buAutoNum type="arabicPlain" startAt="2"/>
            </a:pPr>
            <a:r>
              <a:rPr lang="en-US" sz="2000" dirty="0" smtClean="0"/>
              <a:t>Convincing the American public on WMD  “it’s a slam dunk”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Bush effective decision to use force made in late December</a:t>
            </a:r>
          </a:p>
          <a:p>
            <a:r>
              <a:rPr lang="en-US" sz="2000" dirty="0" smtClean="0"/>
              <a:t>War plans readied</a:t>
            </a:r>
          </a:p>
          <a:p>
            <a:r>
              <a:rPr lang="en-US" sz="2000" dirty="0" smtClean="0"/>
              <a:t>State of the Union speech “The British government has learned that Saddam Hussein recently sought significant quantities of uranium from Africa”</a:t>
            </a:r>
          </a:p>
          <a:p>
            <a:endParaRPr lang="en-US" sz="2000" dirty="0" smtClean="0"/>
          </a:p>
          <a:p>
            <a:r>
              <a:rPr lang="en-US" sz="2000" dirty="0" smtClean="0"/>
              <a:t>Congress no obstacle – Feith testimony as an example</a:t>
            </a:r>
          </a:p>
          <a:p>
            <a:r>
              <a:rPr lang="en-US" sz="2000" dirty="0" smtClean="0"/>
              <a:t>Colin Powell’s 76 minute speech to the UN about Iraq’s WMD and links to al Qaeda  - “the Powell buy-in”</a:t>
            </a:r>
          </a:p>
          <a:p>
            <a:r>
              <a:rPr lang="en-US" sz="2000" dirty="0" smtClean="0"/>
              <a:t>Dealing with a lack of international support in 01/2003</a:t>
            </a:r>
          </a:p>
          <a:p>
            <a:r>
              <a:rPr lang="en-US" sz="2000" dirty="0" smtClean="0"/>
              <a:t>1  Attach the credibility of the UN weapons inspection process</a:t>
            </a:r>
          </a:p>
          <a:p>
            <a:r>
              <a:rPr lang="en-US" sz="2000" dirty="0" smtClean="0"/>
              <a:t>2  consider ways to provoke a coup or military action by Saddam</a:t>
            </a:r>
          </a:p>
          <a:p>
            <a:endParaRPr lang="en-US" sz="2000" dirty="0" smtClean="0"/>
          </a:p>
          <a:p>
            <a:endParaRPr lang="en-US" sz="2000" dirty="0" smtClean="0"/>
          </a:p>
          <a:p>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000" dirty="0" smtClean="0"/>
              <a:t>Constant US military deployments to the region continued and by early March 2003 US forces in the region totaled 208,000 with an additional 50k to arrive soon and also 44,000 coalition troops</a:t>
            </a:r>
          </a:p>
          <a:p>
            <a:pPr>
              <a:buNone/>
            </a:pPr>
            <a:endParaRPr lang="en-US" sz="2000" dirty="0" smtClean="0"/>
          </a:p>
          <a:p>
            <a:pPr>
              <a:buNone/>
            </a:pPr>
            <a:r>
              <a:rPr lang="en-US" sz="2000" dirty="0" smtClean="0"/>
              <a:t>US military analysts estimated that the US forces would reach Baghdad within 30 days with fewer than 1,000 causalities (as long as Saddam did not use WMD)</a:t>
            </a:r>
          </a:p>
          <a:p>
            <a:pPr>
              <a:buNone/>
            </a:pPr>
            <a:endParaRPr lang="en-US" sz="2000" dirty="0" smtClean="0"/>
          </a:p>
          <a:p>
            <a:pPr>
              <a:buNone/>
            </a:pPr>
            <a:r>
              <a:rPr lang="en-US" sz="2000" dirty="0" smtClean="0"/>
              <a:t>Continued difficulty with France on 1441 but also some “trusted” allies like Chile and Mexico</a:t>
            </a:r>
          </a:p>
          <a:p>
            <a:pPr>
              <a:buNone/>
            </a:pPr>
            <a:r>
              <a:rPr lang="en-US" sz="2000" dirty="0" smtClean="0"/>
              <a:t>But much of this actually was overblown – The US did establish the coalition of the willing  (49 in total) but even states that did not publically support the US helped – Germany, Egypt, and Saudi Arabia</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The end game</a:t>
            </a:r>
          </a:p>
          <a:p>
            <a:r>
              <a:rPr lang="en-US" sz="2000" dirty="0" smtClean="0"/>
              <a:t>1  The 48 hour ultimatum plan</a:t>
            </a:r>
          </a:p>
          <a:p>
            <a:r>
              <a:rPr lang="en-US" sz="2000" dirty="0" smtClean="0"/>
              <a:t>2 Inform Congress then national speech</a:t>
            </a:r>
          </a:p>
          <a:p>
            <a:r>
              <a:rPr lang="en-US" sz="2000" dirty="0" smtClean="0"/>
              <a:t>3 Start specials operations in Iraq</a:t>
            </a:r>
          </a:p>
          <a:p>
            <a:r>
              <a:rPr lang="en-US" sz="2000" dirty="0" smtClean="0"/>
              <a:t>But CIA intell about location of Saddam – so decision made to start conflict early in hopes of decapitating top leadership</a:t>
            </a:r>
          </a:p>
          <a:p>
            <a:endParaRPr lang="en-US" sz="2000" dirty="0" smtClean="0"/>
          </a:p>
          <a:p>
            <a:r>
              <a:rPr lang="en-US" sz="2000" dirty="0" smtClean="0"/>
              <a:t>All phases of the invasion plan shrunk and speeded up</a:t>
            </a:r>
          </a:p>
          <a:p>
            <a:endParaRPr lang="en-US" sz="2000" dirty="0" smtClean="0"/>
          </a:p>
          <a:p>
            <a:r>
              <a:rPr lang="en-US" sz="2000" dirty="0" smtClean="0"/>
              <a:t>Baghdad falls  4/9  5/ Bush declares major combat operations over</a:t>
            </a:r>
          </a:p>
          <a:p>
            <a:endParaRPr lang="en-US" sz="2000" dirty="0" smtClean="0"/>
          </a:p>
          <a:p>
            <a:pPr>
              <a:buNone/>
            </a:pP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But due to </a:t>
            </a:r>
          </a:p>
          <a:p>
            <a:r>
              <a:rPr lang="en-US" sz="2000" dirty="0" smtClean="0"/>
              <a:t>A lack of post war planning,</a:t>
            </a:r>
          </a:p>
          <a:p>
            <a:r>
              <a:rPr lang="en-US" sz="2000" dirty="0" smtClean="0"/>
              <a:t>Disbanding of Iraqi army</a:t>
            </a:r>
          </a:p>
          <a:p>
            <a:r>
              <a:rPr lang="en-US" sz="2000" dirty="0" smtClean="0"/>
              <a:t>Small size of the US occupying force – and removal of significant forces</a:t>
            </a:r>
          </a:p>
          <a:p>
            <a:r>
              <a:rPr lang="en-US" sz="2000" dirty="0" smtClean="0"/>
              <a:t>Host of “small” mistakes by the CPA</a:t>
            </a:r>
          </a:p>
          <a:p>
            <a:endParaRPr lang="en-US" sz="2000" dirty="0" smtClean="0"/>
          </a:p>
          <a:p>
            <a:r>
              <a:rPr lang="en-US" sz="2000" dirty="0" smtClean="0"/>
              <a:t>The insurgency takes hold</a:t>
            </a:r>
          </a:p>
          <a:p>
            <a:endParaRPr lang="en-US" sz="2000" dirty="0" smtClean="0"/>
          </a:p>
          <a:p>
            <a:r>
              <a:rPr lang="en-US" sz="2000" dirty="0" smtClean="0"/>
              <a:t>Note that shortly after the Iraq regime  -- UN (international)  recognition of effort– legitimacy o, financial support for reconstruction, recognition of US and UK occupying forces until and Iraqi government could be put into place</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2400" dirty="0" smtClean="0"/>
              <a:t>US Foreign policy toward Iraq from the end of the Gulf war to the Invasion in 2003</a:t>
            </a:r>
            <a:endParaRPr lang="en-US" sz="2400" dirty="0"/>
          </a:p>
        </p:txBody>
      </p:sp>
      <p:sp>
        <p:nvSpPr>
          <p:cNvPr id="5" name="Content Placeholder 4"/>
          <p:cNvSpPr>
            <a:spLocks noGrp="1"/>
          </p:cNvSpPr>
          <p:nvPr>
            <p:ph idx="1"/>
          </p:nvPr>
        </p:nvSpPr>
        <p:spPr/>
        <p:txBody>
          <a:bodyPr>
            <a:normAutofit/>
          </a:bodyPr>
          <a:lstStyle/>
          <a:p>
            <a:pPr>
              <a:buNone/>
            </a:pPr>
            <a:endParaRPr lang="en-US" sz="2000" dirty="0" smtClean="0"/>
          </a:p>
          <a:p>
            <a:pPr>
              <a:buNone/>
            </a:pPr>
            <a:r>
              <a:rPr lang="en-US" sz="2000" dirty="0" smtClean="0"/>
              <a:t>US policy was two fold  -- </a:t>
            </a:r>
          </a:p>
          <a:p>
            <a:pPr>
              <a:buNone/>
            </a:pPr>
            <a:endParaRPr lang="en-US" sz="2000" dirty="0"/>
          </a:p>
          <a:p>
            <a:pPr>
              <a:buNone/>
            </a:pPr>
            <a:r>
              <a:rPr lang="en-US" sz="2000" dirty="0" smtClean="0"/>
              <a:t>1. </a:t>
            </a:r>
            <a:r>
              <a:rPr lang="en-US" sz="2000" b="1" dirty="0" smtClean="0"/>
              <a:t>Contain and  pressure   </a:t>
            </a:r>
          </a:p>
          <a:p>
            <a:pPr>
              <a:buNone/>
            </a:pPr>
            <a:r>
              <a:rPr lang="en-US" sz="2000" dirty="0"/>
              <a:t> </a:t>
            </a:r>
            <a:r>
              <a:rPr lang="en-US" sz="2000" dirty="0" smtClean="0"/>
              <a:t>   A. Un authorized economic sanctions</a:t>
            </a:r>
          </a:p>
          <a:p>
            <a:pPr>
              <a:buNone/>
            </a:pPr>
            <a:r>
              <a:rPr lang="en-US" sz="2000" dirty="0"/>
              <a:t> </a:t>
            </a:r>
            <a:r>
              <a:rPr lang="en-US" sz="2000" dirty="0" smtClean="0"/>
              <a:t>    B. weapons inspections regime</a:t>
            </a:r>
          </a:p>
          <a:p>
            <a:pPr>
              <a:buNone/>
            </a:pPr>
            <a:r>
              <a:rPr lang="en-US" sz="2000" dirty="0"/>
              <a:t> </a:t>
            </a:r>
            <a:r>
              <a:rPr lang="en-US" sz="2000" dirty="0" smtClean="0"/>
              <a:t>    C. No-fly zones in N. and S. Iraq</a:t>
            </a:r>
          </a:p>
          <a:p>
            <a:pPr>
              <a:buNone/>
            </a:pPr>
            <a:endParaRPr lang="en-US" sz="2000" dirty="0" smtClean="0"/>
          </a:p>
          <a:p>
            <a:pPr>
              <a:buNone/>
            </a:pPr>
            <a:r>
              <a:rPr lang="en-US" sz="2000" dirty="0" smtClean="0"/>
              <a:t>2. </a:t>
            </a:r>
            <a:r>
              <a:rPr lang="en-US" sz="2000" b="1" dirty="0" smtClean="0"/>
              <a:t>Harass, punish and topple Iraq leadership</a:t>
            </a:r>
          </a:p>
          <a:p>
            <a:pPr>
              <a:buNone/>
            </a:pPr>
            <a:r>
              <a:rPr lang="en-US" sz="2000" dirty="0"/>
              <a:t> </a:t>
            </a:r>
            <a:r>
              <a:rPr lang="en-US" sz="2000" dirty="0" smtClean="0"/>
              <a:t>   A.  Military airstrikes</a:t>
            </a:r>
          </a:p>
          <a:p>
            <a:pPr>
              <a:buNone/>
            </a:pPr>
            <a:r>
              <a:rPr lang="en-US" sz="2000" dirty="0"/>
              <a:t> </a:t>
            </a:r>
            <a:r>
              <a:rPr lang="en-US" sz="2000" dirty="0" smtClean="0"/>
              <a:t>   B  Covert efforts to topple Saddam via assassination and/or coup</a:t>
            </a:r>
          </a:p>
          <a:p>
            <a:pPr>
              <a:buNone/>
            </a:pP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Contain and Pressure</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To support the no fly zone and the economic sanctions and weapons inspections regimes the US kept a significant military presence in the Gulf from 1991-2003. – varying from 5,000 to 38,000</a:t>
            </a:r>
          </a:p>
          <a:p>
            <a:pPr>
              <a:buNone/>
            </a:pPr>
            <a:endParaRPr lang="en-US" sz="2000" dirty="0"/>
          </a:p>
          <a:p>
            <a:pPr>
              <a:buNone/>
            </a:pPr>
            <a:r>
              <a:rPr lang="en-US" sz="2000" dirty="0" smtClean="0"/>
              <a:t>The estimate cost of the contain and pressure approach was from 1.0 to 1.5 Billion per year (the cost of one week’s worth of military occupation of Iraq at 2003-4 rates)</a:t>
            </a:r>
          </a:p>
          <a:p>
            <a:pPr>
              <a:buNone/>
            </a:pPr>
            <a:endParaRPr lang="en-US" sz="2000" dirty="0"/>
          </a:p>
          <a:p>
            <a:pPr>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Harass, Punish Topple</a:t>
            </a:r>
            <a:endParaRPr lang="en-US" sz="2400" dirty="0"/>
          </a:p>
        </p:txBody>
      </p:sp>
      <p:sp>
        <p:nvSpPr>
          <p:cNvPr id="3" name="Content Placeholder 2"/>
          <p:cNvSpPr>
            <a:spLocks noGrp="1"/>
          </p:cNvSpPr>
          <p:nvPr>
            <p:ph idx="1"/>
          </p:nvPr>
        </p:nvSpPr>
        <p:spPr/>
        <p:txBody>
          <a:bodyPr>
            <a:normAutofit/>
          </a:bodyPr>
          <a:lstStyle/>
          <a:p>
            <a:r>
              <a:rPr lang="en-US" sz="2000" dirty="0" smtClean="0"/>
              <a:t>Military strikes</a:t>
            </a:r>
          </a:p>
          <a:p>
            <a:pPr>
              <a:buNone/>
            </a:pPr>
            <a:r>
              <a:rPr lang="en-US" sz="2000" dirty="0" smtClean="0"/>
              <a:t>         1993– US, UK, and French planes bomb CCC and nuclear complex</a:t>
            </a:r>
          </a:p>
          <a:p>
            <a:pPr>
              <a:buNone/>
            </a:pPr>
            <a:endParaRPr lang="en-US" sz="2000" dirty="0" smtClean="0"/>
          </a:p>
          <a:p>
            <a:pPr>
              <a:buNone/>
            </a:pPr>
            <a:r>
              <a:rPr lang="en-US" sz="2000" dirty="0"/>
              <a:t> </a:t>
            </a:r>
            <a:r>
              <a:rPr lang="en-US" sz="2000" dirty="0" smtClean="0"/>
              <a:t>         1996  - In an effort to help the Kurds in the North who were under attach by Saddam, the US launched 44 cruise missiles at targets in S. Iraq</a:t>
            </a:r>
          </a:p>
          <a:p>
            <a:pPr>
              <a:buNone/>
            </a:pPr>
            <a:endParaRPr lang="en-US" sz="2000" dirty="0"/>
          </a:p>
          <a:p>
            <a:pPr>
              <a:buNone/>
            </a:pPr>
            <a:r>
              <a:rPr lang="en-US" sz="2000" dirty="0" smtClean="0"/>
              <a:t>          1998 – In response to a UN report that Iraq was not complying with WMD disarmament – US launched operation Desert Fox – a four day missile and bomber attack on a large number of targets – military installations, presidential palaces, air defense systems, and WMD sites – operation cut short because of protest by Russia, China, France, and Egypt and large demonstrations in the Arab world</a:t>
            </a:r>
          </a:p>
          <a:p>
            <a:pPr>
              <a:buNone/>
            </a:pPr>
            <a:r>
              <a:rPr lang="en-US" sz="2000" dirty="0" smtClean="0"/>
              <a:t>          1999-2000 numerous strikes as Iraq challenged the no-fly zones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buNone/>
            </a:pPr>
            <a:r>
              <a:rPr lang="en-US" sz="2000" dirty="0" smtClean="0"/>
              <a:t>Efforts to oust Saddam</a:t>
            </a:r>
          </a:p>
          <a:p>
            <a:pPr>
              <a:buNone/>
            </a:pPr>
            <a:endParaRPr lang="en-US" sz="2000" dirty="0" smtClean="0"/>
          </a:p>
          <a:p>
            <a:pPr>
              <a:buNone/>
            </a:pPr>
            <a:r>
              <a:rPr lang="en-US" sz="2000" dirty="0" smtClean="0"/>
              <a:t>Starting in 191 Pres Bush authorized the CIA to carry out covert ops to oust Saddam  -- from 1991-5 the CIA spend over 100 Million on various operations</a:t>
            </a:r>
          </a:p>
          <a:p>
            <a:pPr>
              <a:buNone/>
            </a:pPr>
            <a:r>
              <a:rPr lang="en-US" sz="2000" dirty="0" smtClean="0"/>
              <a:t>Three approaches</a:t>
            </a:r>
          </a:p>
          <a:p>
            <a:pPr marL="457200" indent="-457200">
              <a:buAutoNum type="arabicPlain"/>
            </a:pPr>
            <a:r>
              <a:rPr lang="en-US" sz="2000" dirty="0" smtClean="0"/>
              <a:t>Encourage Kurdish groups to trigger a “rolling coup”</a:t>
            </a:r>
          </a:p>
          <a:p>
            <a:pPr marL="457200" indent="-457200">
              <a:buAutoNum type="arabicPlain"/>
            </a:pPr>
            <a:r>
              <a:rPr lang="en-US" sz="2000" dirty="0" smtClean="0"/>
              <a:t>Encourage and promote a silver bullet assassination by security officials or family members</a:t>
            </a:r>
          </a:p>
          <a:p>
            <a:pPr marL="457200" indent="-457200">
              <a:buAutoNum type="arabicPlain"/>
            </a:pPr>
            <a:r>
              <a:rPr lang="en-US" sz="2000" dirty="0" smtClean="0"/>
              <a:t>Promote palace coup by Iraq security units</a:t>
            </a:r>
          </a:p>
          <a:p>
            <a:pPr marL="457200" indent="-457200">
              <a:buNone/>
            </a:pPr>
            <a:endParaRPr lang="en-US" sz="2000" dirty="0" smtClean="0"/>
          </a:p>
          <a:p>
            <a:pPr marL="457200" indent="-457200">
              <a:buNone/>
            </a:pPr>
            <a:r>
              <a:rPr lang="en-US" sz="2000" dirty="0" smtClean="0"/>
              <a:t> supported the Iraqi national congress  -- Ahmed Chalabi</a:t>
            </a:r>
          </a:p>
          <a:p>
            <a:pPr marL="457200" indent="-457200">
              <a:buNone/>
            </a:pPr>
            <a:r>
              <a:rPr lang="en-US" sz="2000" dirty="0" smtClean="0"/>
              <a:t>And the Kurdish KPD and PUK groups   -- efforts collapsed in 1996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buNone/>
            </a:pPr>
            <a:r>
              <a:rPr lang="en-US" sz="2000" dirty="0" smtClean="0"/>
              <a:t>Next CIA worked with exiled Iraqi military efforts to carry out a “zipless coup”</a:t>
            </a:r>
          </a:p>
          <a:p>
            <a:pPr>
              <a:buNone/>
            </a:pPr>
            <a:r>
              <a:rPr lang="en-US" sz="2000" dirty="0" smtClean="0"/>
              <a:t>Failed when Saddam’s agents infiltrated the group</a:t>
            </a:r>
          </a:p>
          <a:p>
            <a:pPr>
              <a:buNone/>
            </a:pPr>
            <a:endParaRPr lang="en-US" sz="2000" dirty="0" smtClean="0"/>
          </a:p>
          <a:p>
            <a:pPr>
              <a:buNone/>
            </a:pPr>
            <a:r>
              <a:rPr lang="en-US" sz="2000" dirty="0" smtClean="0"/>
              <a:t>1998 Iraq Liberation Act Passed – authorized large amount of funds to Iraqi oppositions forces to  overthrow Saddam  -- passed almost unanimously in both House and Senate – shows Saddam’s regime as an international pariah and that regime change was the objective of the US</a:t>
            </a:r>
          </a:p>
          <a:p>
            <a:pPr>
              <a:buNone/>
            </a:pPr>
            <a:endParaRPr lang="en-US" sz="2000" dirty="0" smtClean="0"/>
          </a:p>
          <a:p>
            <a:pPr>
              <a:buNone/>
            </a:pPr>
            <a:r>
              <a:rPr lang="en-US" sz="2000" dirty="0" smtClean="0"/>
              <a:t>With the new Bush administration  -- US policy toward Iraq effectively stayed the same  -- economic sanctions, continued covert operations even though officials like Paul Wolfowitz were “fixated with Removing Saddam</a:t>
            </a:r>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9/11 changes the policy landscape</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Bush Administration fixate on Iraq right after 9/11</a:t>
            </a:r>
          </a:p>
          <a:p>
            <a:pPr>
              <a:buNone/>
            </a:pPr>
            <a:r>
              <a:rPr lang="en-US" sz="2000" dirty="0" smtClean="0"/>
              <a:t>Rice – investigate Iraq –  all Qaida connection</a:t>
            </a:r>
          </a:p>
          <a:p>
            <a:pPr>
              <a:buNone/>
            </a:pPr>
            <a:r>
              <a:rPr lang="en-US" sz="2000" dirty="0" smtClean="0"/>
              <a:t>Rumsfeld – famous quote</a:t>
            </a:r>
          </a:p>
          <a:p>
            <a:pPr>
              <a:buNone/>
            </a:pPr>
            <a:r>
              <a:rPr lang="en-US" sz="2000" dirty="0" smtClean="0"/>
              <a:t>Bush – interaction with Richard Clarke</a:t>
            </a:r>
          </a:p>
          <a:p>
            <a:pPr>
              <a:buNone/>
            </a:pPr>
            <a:r>
              <a:rPr lang="en-US" sz="2000" dirty="0" smtClean="0"/>
              <a:t>Wolfowitz – 10-50% chance Iraq had been involved</a:t>
            </a:r>
          </a:p>
          <a:p>
            <a:pPr>
              <a:buNone/>
            </a:pPr>
            <a:endParaRPr lang="en-US" sz="2000" dirty="0" smtClean="0"/>
          </a:p>
          <a:p>
            <a:pPr>
              <a:buNone/>
            </a:pPr>
            <a:r>
              <a:rPr lang="en-US" sz="2000" dirty="0" smtClean="0"/>
              <a:t>But had to do Afghanistan first – But General Franks pushed hard in later stages of Afghanistan conflict to start planning for Iraq invasions</a:t>
            </a:r>
          </a:p>
          <a:p>
            <a:pPr>
              <a:buNone/>
            </a:pPr>
            <a:endParaRPr lang="en-US" sz="2000" dirty="0" smtClean="0"/>
          </a:p>
          <a:p>
            <a:pPr>
              <a:buNone/>
            </a:pPr>
            <a:r>
              <a:rPr lang="en-US" sz="2000" dirty="0" smtClean="0"/>
              <a:t>Also begin shifting US troops from Afghanistan to the Gulf</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Buildup to the Iraq invasion</a:t>
            </a:r>
            <a:endParaRPr lang="en-US" sz="2400" dirty="0"/>
          </a:p>
        </p:txBody>
      </p:sp>
      <p:sp>
        <p:nvSpPr>
          <p:cNvPr id="3" name="Content Placeholder 2"/>
          <p:cNvSpPr>
            <a:spLocks noGrp="1"/>
          </p:cNvSpPr>
          <p:nvPr>
            <p:ph idx="1"/>
          </p:nvPr>
        </p:nvSpPr>
        <p:spPr/>
        <p:txBody>
          <a:bodyPr>
            <a:normAutofit/>
          </a:bodyPr>
          <a:lstStyle/>
          <a:p>
            <a:pPr>
              <a:buNone/>
            </a:pPr>
            <a:r>
              <a:rPr lang="en-US" sz="2000" dirty="0" smtClean="0"/>
              <a:t>Commences with the 2002 “axis of evil” state of the union speech</a:t>
            </a:r>
          </a:p>
          <a:p>
            <a:pPr>
              <a:buNone/>
            </a:pPr>
            <a:endParaRPr lang="en-US" sz="2000" dirty="0" smtClean="0"/>
          </a:p>
          <a:p>
            <a:pPr>
              <a:buNone/>
            </a:pPr>
            <a:r>
              <a:rPr lang="en-US" sz="2000" dirty="0" smtClean="0"/>
              <a:t>Spring 2002 feverish military planning</a:t>
            </a:r>
          </a:p>
          <a:p>
            <a:pPr>
              <a:buNone/>
            </a:pPr>
            <a:r>
              <a:rPr lang="en-US" sz="2000" dirty="0" smtClean="0"/>
              <a:t>Continued efforts over the summer and fall to establish Al-Quada/Iraq link</a:t>
            </a:r>
          </a:p>
          <a:p>
            <a:pPr>
              <a:buNone/>
            </a:pPr>
            <a:r>
              <a:rPr lang="en-US" sz="2000" dirty="0" smtClean="0"/>
              <a:t>Efforts to establish evidence of Iraq WMD</a:t>
            </a:r>
          </a:p>
          <a:p>
            <a:pPr>
              <a:buNone/>
            </a:pPr>
            <a:endParaRPr lang="en-US" sz="2000" dirty="0" smtClean="0"/>
          </a:p>
          <a:p>
            <a:pPr>
              <a:buNone/>
            </a:pPr>
            <a:r>
              <a:rPr lang="en-US" sz="2000" dirty="0" smtClean="0"/>
              <a:t>July 2002 -  Famous Downing Street memo – “Military action now seemed inevitable.  Justified by the conjunction of terrorism and WMD.  “But the intelligence and facts were being fixed around the policy”</a:t>
            </a:r>
          </a:p>
          <a:p>
            <a:pPr>
              <a:buNone/>
            </a:pPr>
            <a:endParaRPr lang="en-US" sz="2000" dirty="0" smtClean="0"/>
          </a:p>
          <a:p>
            <a:pPr>
              <a:buNone/>
            </a:pPr>
            <a:r>
              <a:rPr lang="en-US" sz="2000" dirty="0" smtClean="0"/>
              <a:t>Military planning for invasions in high gear</a:t>
            </a:r>
          </a:p>
          <a:p>
            <a:pPr>
              <a:buNone/>
            </a:pPr>
            <a:r>
              <a:rPr lang="en-US" sz="2000" dirty="0" smtClean="0"/>
              <a:t>Cheney, Rumsfeld, Wolfowitz pushing hard for invasion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Powell the main counterweight  -- wanted to get UN resolutions  (wanted international support and legitimacy in a meeting with Pres Bush in August 02   -- won the day (temporarily) with the “you break it you own it” phrase</a:t>
            </a:r>
          </a:p>
          <a:p>
            <a:endParaRPr lang="en-US" sz="2000" dirty="0" smtClean="0"/>
          </a:p>
          <a:p>
            <a:r>
              <a:rPr lang="en-US" sz="2000" dirty="0" smtClean="0"/>
              <a:t>But Cheney sets the terms of the internal and external debates with his late August speech and the key phrase</a:t>
            </a:r>
          </a:p>
          <a:p>
            <a:r>
              <a:rPr lang="en-US" sz="2000" dirty="0" smtClean="0"/>
              <a:t>“Simply put, there is no doubt that he is amassing them to use against our friends, against our allies, and against us.”</a:t>
            </a:r>
          </a:p>
          <a:p>
            <a:endParaRPr lang="en-US" sz="2000" dirty="0" smtClean="0"/>
          </a:p>
          <a:p>
            <a:r>
              <a:rPr lang="en-US" sz="2000" dirty="0" smtClean="0"/>
              <a:t>The now infamous October 2002 CIA National Intelligence Estimate helps “roll” Congress   -- serious known flaws  --  links of Iraqi officials and Mohammad Atta, efforts to obtain yellow cake, and the aluminum tubes to enrich uranium</a:t>
            </a: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1233</Words>
  <Application>Microsoft Office PowerPoint</Application>
  <PresentationFormat>On-screen Show (4:3)</PresentationFormat>
  <Paragraphs>112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Hostile Interventions Against Iraq 1991-2004</vt:lpstr>
      <vt:lpstr>US Foreign policy toward Iraq from the end of the Gulf war to the Invasion in 2003</vt:lpstr>
      <vt:lpstr>Contain and Pressure</vt:lpstr>
      <vt:lpstr>Harass, Punish Topple</vt:lpstr>
      <vt:lpstr>Slide 5</vt:lpstr>
      <vt:lpstr>Slide 6</vt:lpstr>
      <vt:lpstr>9/11 changes the policy landscape</vt:lpstr>
      <vt:lpstr>Buildup to the Iraq invasion</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Hostile Interventions Against Iraq 1991-2004</dc:title>
  <dc:creator>Stephen Majeski</dc:creator>
  <cp:lastModifiedBy>sfricks</cp:lastModifiedBy>
  <cp:revision>28</cp:revision>
  <dcterms:created xsi:type="dcterms:W3CDTF">2010-03-02T23:10:20Z</dcterms:created>
  <dcterms:modified xsi:type="dcterms:W3CDTF">2010-03-04T22:23:53Z</dcterms:modified>
</cp:coreProperties>
</file>